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68" r:id="rId3"/>
  </p:sldMasterIdLst>
  <p:notesMasterIdLst>
    <p:notesMasterId r:id="rId98"/>
  </p:notesMasterIdLst>
  <p:sldIdLst>
    <p:sldId id="269" r:id="rId4"/>
    <p:sldId id="257" r:id="rId5"/>
    <p:sldId id="265" r:id="rId6"/>
    <p:sldId id="273" r:id="rId7"/>
    <p:sldId id="278" r:id="rId8"/>
    <p:sldId id="280" r:id="rId9"/>
    <p:sldId id="295" r:id="rId10"/>
    <p:sldId id="296" r:id="rId11"/>
    <p:sldId id="282" r:id="rId12"/>
    <p:sldId id="283" r:id="rId13"/>
    <p:sldId id="284" r:id="rId14"/>
    <p:sldId id="285" r:id="rId15"/>
    <p:sldId id="297" r:id="rId16"/>
    <p:sldId id="286" r:id="rId17"/>
    <p:sldId id="298" r:id="rId18"/>
    <p:sldId id="288" r:id="rId19"/>
    <p:sldId id="299" r:id="rId20"/>
    <p:sldId id="292" r:id="rId21"/>
    <p:sldId id="293" r:id="rId22"/>
    <p:sldId id="274" r:id="rId23"/>
    <p:sldId id="272" r:id="rId24"/>
    <p:sldId id="275" r:id="rId25"/>
    <p:sldId id="301" r:id="rId26"/>
    <p:sldId id="302" r:id="rId27"/>
    <p:sldId id="303" r:id="rId28"/>
    <p:sldId id="277" r:id="rId29"/>
    <p:sldId id="276" r:id="rId30"/>
    <p:sldId id="317" r:id="rId31"/>
    <p:sldId id="305" r:id="rId32"/>
    <p:sldId id="306" r:id="rId33"/>
    <p:sldId id="314" r:id="rId34"/>
    <p:sldId id="315" r:id="rId35"/>
    <p:sldId id="318" r:id="rId36"/>
    <p:sldId id="316" r:id="rId37"/>
    <p:sldId id="319" r:id="rId38"/>
    <p:sldId id="308" r:id="rId39"/>
    <p:sldId id="320" r:id="rId40"/>
    <p:sldId id="321" r:id="rId41"/>
    <p:sldId id="366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09" r:id="rId51"/>
    <p:sldId id="310" r:id="rId52"/>
    <p:sldId id="311" r:id="rId53"/>
    <p:sldId id="312" r:id="rId54"/>
    <p:sldId id="322" r:id="rId55"/>
    <p:sldId id="323" r:id="rId56"/>
    <p:sldId id="324" r:id="rId57"/>
    <p:sldId id="326" r:id="rId58"/>
    <p:sldId id="331" r:id="rId59"/>
    <p:sldId id="329" r:id="rId60"/>
    <p:sldId id="332" r:id="rId61"/>
    <p:sldId id="330" r:id="rId62"/>
    <p:sldId id="327" r:id="rId63"/>
    <p:sldId id="325" r:id="rId64"/>
    <p:sldId id="328" r:id="rId65"/>
    <p:sldId id="270" r:id="rId66"/>
    <p:sldId id="345" r:id="rId67"/>
    <p:sldId id="346" r:id="rId68"/>
    <p:sldId id="347" r:id="rId69"/>
    <p:sldId id="348" r:id="rId70"/>
    <p:sldId id="354" r:id="rId71"/>
    <p:sldId id="355" r:id="rId72"/>
    <p:sldId id="356" r:id="rId73"/>
    <p:sldId id="357" r:id="rId74"/>
    <p:sldId id="349" r:id="rId75"/>
    <p:sldId id="350" r:id="rId76"/>
    <p:sldId id="351" r:id="rId77"/>
    <p:sldId id="352" r:id="rId78"/>
    <p:sldId id="353" r:id="rId79"/>
    <p:sldId id="367" r:id="rId80"/>
    <p:sldId id="368" r:id="rId81"/>
    <p:sldId id="369" r:id="rId82"/>
    <p:sldId id="370" r:id="rId83"/>
    <p:sldId id="371" r:id="rId84"/>
    <p:sldId id="343" r:id="rId85"/>
    <p:sldId id="341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2" r:id="rId94"/>
    <p:sldId id="340" r:id="rId95"/>
    <p:sldId id="344" r:id="rId96"/>
    <p:sldId id="37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265"/>
          </p14:sldIdLst>
        </p14:section>
        <p14:section name="CSUPowerFlowPPT slides 4-19" id="{9D9864E0-4A50-4216-9D65-1152E71A508D}">
          <p14:sldIdLst>
            <p14:sldId id="273"/>
            <p14:sldId id="278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44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/>
  </p:normalViewPr>
  <p:slideViewPr>
    <p:cSldViewPr>
      <p:cViewPr>
        <p:scale>
          <a:sx n="73" d="100"/>
          <a:sy n="73" d="100"/>
        </p:scale>
        <p:origin x="-1764" y="-15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1A358D-6541-4B98-80BC-818AEE0B9674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41AA8-9B11-4BA0-AD11-BCB694DBE9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1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0BC455-A5ED-4881-B026-997422F901C5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61F07-7E29-4403-89B7-C58E8967FB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81C6C0-A788-4F69-9BF6-88C82CF7908C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95B82-E462-4C0F-B2A5-00142167279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2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52A3C1-AEBE-4D85-8BC4-0B60C8FEEFC8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F2AD4-BF72-49AE-BDB2-4EA763B658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3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1B0D2D-045B-4DCE-B374-453F18BD17AD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43CAF-9317-4A4B-B38E-4BC6B1188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0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1E692-1CC1-4AD1-A634-135DE8A81947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BD5C8-A509-4FE6-87AC-1E6740EB31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0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81FB5-91EC-4368-A751-A0F67BA4CEA2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BBAEE-612A-49EF-A980-1552B8FF13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9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D774D2-EF7E-4C44-9F66-E34F34653A81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FA0F3-553C-48AA-A15B-435CC44140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0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B36F4-3A7F-4EFD-B718-8CDE7937496B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DAEF8-11AC-43DA-8F83-555068683CF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7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B65692-5048-4B5F-A5FA-63EB916EEA56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3D174-88CF-49B6-BCB6-35E373D48B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0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EEE20A-B383-4997-A5FF-0BA8237589BF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FE386-2355-4F27-AB7B-0A5A21D1E3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92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F78458-C595-409A-B8CA-F06D190A0FD4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1B97E-F100-46F9-842B-15942F1A2F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08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DF6E63-B56E-4CD6-90C7-6E3066BE51C6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DC5F8-1B17-45D2-86CB-1F6463ACEC8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31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7CEF10-547C-4DBA-9AA1-2939B4B9707B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B7E59-6772-488F-808E-3EADF0DC7C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40C578-FD73-4651-B9BE-4F7C29E52D5B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8A156-7E7B-4ADD-B438-3FFBD138C91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82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BEC33A-521C-47A6-888A-A3D15F0D2EDE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CF220-14BF-4C41-BD32-B75E4A8A4E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6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5C6E2-0AB1-4DEF-ABC9-80D562688008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7CB36-6E04-4B37-A36D-0EC1321413B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58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1F040-EB20-4728-95A8-50E248282F78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2E00E-A37F-4738-8BDF-6510CAF7CA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5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543ACF-B146-416C-86F6-7ED7EBB5EE84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2C69AD-AD84-457E-9D6B-2799A09C1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1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4583FC-3B0B-4857-9B23-41929DBC6ABA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74F4C-6F3E-484F-A934-9CF2ACF330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5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AF86B5-871F-4EB4-975C-1771BFCD728B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DC7DC-E0FA-4EB4-B790-BEAD057346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1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51BDD-BB76-469D-9534-1AD677471386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E0CF3-8E52-4E64-A9A0-3FEF559DE30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C46B0F-A664-4A68-A593-793B50F10587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AFC6F6-4119-45BE-AE15-6F086808A2D2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3ABF08-4233-4A83-8FB4-4AA53F28A19E}" type="datetime1">
              <a:rPr lang="en-US" smtClean="0">
                <a:solidFill>
                  <a:srgbClr val="000000"/>
                </a:solidFill>
              </a:rPr>
              <a:t>11/14/2011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904DB4-3A00-4D7F-BF53-912995F3F805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7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</a:t>
            </a:r>
            <a:r>
              <a:rPr lang="en-US" dirty="0" smtClean="0"/>
              <a:t>Automation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</a:t>
            </a:r>
            <a:r>
              <a:rPr lang="en-US" smtClean="0"/>
              <a:t>: </a:t>
            </a:r>
            <a:r>
              <a:rPr lang="en-US"/>
              <a:t>Distribution level </a:t>
            </a:r>
            <a:r>
              <a:rPr lang="en-US"/>
              <a:t>power </a:t>
            </a:r>
            <a:r>
              <a:rPr lang="en-US" smtClean="0"/>
              <a:t>flow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-60121" y="2590800"/>
            <a:ext cx="5410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69163" y="6248400"/>
            <a:ext cx="278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4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419600" y="1069939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20972" y="181991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7962" y="3272135"/>
            <a:ext cx="9116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0" y="4241899"/>
            <a:ext cx="91439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57950"/>
            <a:ext cx="2895600" cy="476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7012" y="1062335"/>
            <a:ext cx="2896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Load Flow Problem: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0" y="1759803"/>
            <a:ext cx="91439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000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391400" y="2738735"/>
            <a:ext cx="686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0" y="4971871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566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62" y="1290935"/>
            <a:ext cx="9116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36" t="-128947" b="-1960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53295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7963" y="1143000"/>
            <a:ext cx="9116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27963" y="4800600"/>
            <a:ext cx="9039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i="1" dirty="0" smtClean="0"/>
              </a:p>
              <a:p>
                <a:endParaRPr lang="en-US" sz="2400" i="1" dirty="0" smtClean="0"/>
              </a:p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0" y="13716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powers can now be expressed as: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371661" y="322641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331519" y="527488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2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2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2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0854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91" y="2819400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represent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blipFill rotWithShape="1">
                <a:blip r:embed="rId3"/>
                <a:stretch>
                  <a:fillRect l="-935" t="-5634" b="-147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0" y="56388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can be solved for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grpSp>
        <p:nvGrpSpPr>
          <p:cNvPr id="18454" name="Group 22"/>
          <p:cNvGrpSpPr>
            <a:grpSpLocks/>
          </p:cNvGrpSpPr>
          <p:nvPr/>
        </p:nvGrpSpPr>
        <p:grpSpPr bwMode="auto">
          <a:xfrm>
            <a:off x="700131" y="1152984"/>
            <a:ext cx="7427913" cy="1547812"/>
            <a:chOff x="576" y="2841"/>
            <a:chExt cx="4679" cy="975"/>
          </a:xfrm>
        </p:grpSpPr>
        <p:grpSp>
          <p:nvGrpSpPr>
            <p:cNvPr id="18455" name="Group 23"/>
            <p:cNvGrpSpPr>
              <a:grpSpLocks/>
            </p:cNvGrpSpPr>
            <p:nvPr/>
          </p:nvGrpSpPr>
          <p:grpSpPr bwMode="auto">
            <a:xfrm>
              <a:off x="614" y="2841"/>
              <a:ext cx="4641" cy="408"/>
              <a:chOff x="614" y="2841"/>
              <a:chExt cx="4641" cy="408"/>
            </a:xfrm>
          </p:grpSpPr>
          <p:grpSp>
            <p:nvGrpSpPr>
              <p:cNvPr id="18456" name="Group 24"/>
              <p:cNvGrpSpPr>
                <a:grpSpLocks/>
              </p:cNvGrpSpPr>
              <p:nvPr/>
            </p:nvGrpSpPr>
            <p:grpSpPr bwMode="auto">
              <a:xfrm>
                <a:off x="614" y="2841"/>
                <a:ext cx="3730" cy="408"/>
                <a:chOff x="614" y="2841"/>
                <a:chExt cx="3730" cy="408"/>
              </a:xfrm>
            </p:grpSpPr>
            <p:sp>
              <p:nvSpPr>
                <p:cNvPr id="184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614" y="2924"/>
                  <a:ext cx="11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</a:t>
                  </a:r>
                  <a:r>
                    <a:rPr lang="en-US" i="1" baseline="-25000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(real power) = </a:t>
                  </a:r>
                </a:p>
              </p:txBody>
            </p:sp>
            <p:graphicFrame>
              <p:nvGraphicFramePr>
                <p:cNvPr id="18458" name="Object 26"/>
                <p:cNvGraphicFramePr>
                  <a:graphicFrameLocks noChangeAspect="1"/>
                </p:cNvGraphicFramePr>
                <p:nvPr/>
              </p:nvGraphicFramePr>
              <p:xfrm>
                <a:off x="1728" y="2841"/>
                <a:ext cx="261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2" name="Equation" r:id="rId4" imgW="4152600" imgH="647640" progId="Equation.DSMT4">
                        <p:embed/>
                      </p:oleObj>
                    </mc:Choice>
                    <mc:Fallback>
                      <p:oleObj name="Equation" r:id="rId4" imgW="415260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28" y="2841"/>
                              <a:ext cx="261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59" name="Text Box 27"/>
              <p:cNvSpPr txBox="1">
                <a:spLocks noChangeArrowheads="1"/>
              </p:cNvSpPr>
              <p:nvPr/>
            </p:nvSpPr>
            <p:spPr bwMode="auto">
              <a:xfrm>
                <a:off x="4896" y="2880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(17)</a:t>
                </a:r>
              </a:p>
            </p:txBody>
          </p:sp>
        </p:grpSp>
        <p:grpSp>
          <p:nvGrpSpPr>
            <p:cNvPr id="18460" name="Group 28"/>
            <p:cNvGrpSpPr>
              <a:grpSpLocks/>
            </p:cNvGrpSpPr>
            <p:nvPr/>
          </p:nvGrpSpPr>
          <p:grpSpPr bwMode="auto">
            <a:xfrm>
              <a:off x="576" y="3408"/>
              <a:ext cx="4679" cy="408"/>
              <a:chOff x="576" y="3408"/>
              <a:chExt cx="4679" cy="408"/>
            </a:xfrm>
          </p:grpSpPr>
          <p:grpSp>
            <p:nvGrpSpPr>
              <p:cNvPr id="18461" name="Group 29"/>
              <p:cNvGrpSpPr>
                <a:grpSpLocks/>
              </p:cNvGrpSpPr>
              <p:nvPr/>
            </p:nvGrpSpPr>
            <p:grpSpPr bwMode="auto">
              <a:xfrm>
                <a:off x="576" y="3408"/>
                <a:ext cx="4088" cy="408"/>
                <a:chOff x="576" y="3408"/>
                <a:chExt cx="4088" cy="408"/>
              </a:xfrm>
            </p:grpSpPr>
            <p:sp>
              <p:nvSpPr>
                <p:cNvPr id="184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76" y="3500"/>
                  <a:ext cx="13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Q</a:t>
                  </a:r>
                  <a:r>
                    <a:rPr lang="en-US" i="1" baseline="-2500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(reactive power) = </a:t>
                  </a:r>
                </a:p>
              </p:txBody>
            </p:sp>
            <p:graphicFrame>
              <p:nvGraphicFramePr>
                <p:cNvPr id="18463" name="Object 31"/>
                <p:cNvGraphicFramePr>
                  <a:graphicFrameLocks noChangeAspect="1"/>
                </p:cNvGraphicFramePr>
                <p:nvPr/>
              </p:nvGraphicFramePr>
              <p:xfrm>
                <a:off x="1968" y="3408"/>
                <a:ext cx="269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3" name="Equation" r:id="rId6" imgW="4279680" imgH="647640" progId="Equation.DSMT4">
                        <p:embed/>
                      </p:oleObj>
                    </mc:Choice>
                    <mc:Fallback>
                      <p:oleObj name="Equation" r:id="rId6" imgW="427968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68" y="3408"/>
                              <a:ext cx="269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64" name="Text Box 32"/>
              <p:cNvSpPr txBox="1">
                <a:spLocks noChangeArrowheads="1"/>
              </p:cNvSpPr>
              <p:nvPr/>
            </p:nvSpPr>
            <p:spPr bwMode="auto">
              <a:xfrm>
                <a:off x="4896" y="3504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(18)</a:t>
                </a:r>
              </a:p>
            </p:txBody>
          </p:sp>
        </p:grpSp>
      </p:grp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57200" y="685800"/>
            <a:ext cx="3000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-8470" y="1303870"/>
            <a:ext cx="9166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269072"/>
            <a:ext cx="9220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522863" y="685800"/>
            <a:ext cx="4582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 (continued)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2806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Depending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upon which two variables are specified, the buses are classified into three categories – PQ Buses (Load Buses), PV Buses (Generator Buses), Slack or Reference Bus.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  <a:blipFill rotWithShape="1">
                <a:blip r:embed="rId2"/>
                <a:stretch>
                  <a:fillRect l="-867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0" y="1066800"/>
            <a:ext cx="9116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72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03" t="-4061" b="-10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0" y="443653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  <a:blipFill rotWithShape="1"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  <a:blipFill rotWithShape="1"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98567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-1" y="12954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5486400"/>
            <a:ext cx="9143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5803027" cy="2205235"/>
            <a:chOff x="1800138" y="-36944"/>
            <a:chExt cx="5803027" cy="2205235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6893711" y="1154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6905538" y="14108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Review </a:t>
            </a:r>
            <a:r>
              <a:rPr lang="en-US" dirty="0"/>
              <a:t>of balanced power flow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method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,……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sz="26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……,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equations of (26).</a:t>
                </a:r>
              </a:p>
              <a:p>
                <a:r>
                  <a:rPr lang="en-US" sz="26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000" t="-889" r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438400"/>
            <a:ext cx="7772400" cy="1095043"/>
            <a:chOff x="533400" y="2743200"/>
            <a:chExt cx="7772400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     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=2,3,…,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6712" y="1143000"/>
            <a:ext cx="7552888" cy="1095043"/>
            <a:chOff x="676712" y="1371600"/>
            <a:chExt cx="7552888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934200" y="18406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43800" y="59391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  <a:blipFill rotWithShape="1">
                <a:blip r:embed="rId2"/>
                <a:stretch>
                  <a:fillRect l="-867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8288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400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5101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r>
                      <a:rPr lang="en-US" i="0">
                        <a:latin typeface="Cambria Math"/>
                      </a:rPr>
                      <m:t>(</m:t>
                    </m:r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    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dirty="0" smtClean="0"/>
                  <a:t>		(32)</a:t>
                </a:r>
                <a:endParaRPr lang="en-US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  <a:blipFill rotWithShape="1">
                <a:blip r:embed="rId2"/>
                <a:stretch>
                  <a:fillRect l="-867" t="-188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0683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4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  <a:blipFill rotWithShape="1">
                <a:blip r:embed="rId2"/>
                <a:stretch>
                  <a:fillRect l="-867" t="-2857" r="-133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</a:t>
                </a:r>
                <a:r>
                  <a:rPr lang="en-US" b="1" dirty="0" smtClean="0"/>
                  <a:t>Gauss </a:t>
                </a:r>
                <a:r>
                  <a:rPr lang="en-US" b="1" dirty="0"/>
                  <a:t>iteration</a:t>
                </a:r>
                <a:r>
                  <a:rPr lang="en-US" dirty="0"/>
                  <a:t>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867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1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  <a:blipFill rotWithShape="1">
                <a:blip r:embed="rId2"/>
                <a:stretch>
                  <a:fillRect b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3733800"/>
          </a:xfrm>
        </p:spPr>
        <p:txBody>
          <a:bodyPr>
            <a:normAutofit fontScale="92500"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</a:t>
            </a:r>
            <a:r>
              <a:rPr lang="en-US" dirty="0"/>
              <a:t>Methods were originally developed for use on transmission level analysis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They </a:t>
            </a:r>
            <a:r>
              <a:rPr lang="en-US" dirty="0"/>
              <a:t>are based on the power injections at each node, both real and reactive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These </a:t>
            </a:r>
            <a:r>
              <a:rPr lang="en-US" dirty="0"/>
              <a:t>power injections are then used to update the voltage and voltage angle</a:t>
            </a:r>
            <a:r>
              <a:rPr lang="en-US" dirty="0" smtClean="0"/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dirty="0" smtClean="0">
                <a:solidFill>
                  <a:srgbClr val="000000"/>
                </a:solidFill>
              </a:rPr>
              <a:t>equations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 smtClean="0"/>
              <a:t> requiring </a:t>
            </a:r>
            <a:r>
              <a:rPr lang="en-US" dirty="0"/>
              <a:t>the </a:t>
            </a:r>
            <a:r>
              <a:rPr lang="en-US" dirty="0" smtClean="0"/>
              <a:t>calculation </a:t>
            </a:r>
            <a:r>
              <a:rPr lang="en-US" dirty="0"/>
              <a:t>and inversion of a </a:t>
            </a:r>
            <a:r>
              <a:rPr lang="en-US" dirty="0" err="1"/>
              <a:t>Jacobian</a:t>
            </a:r>
            <a:r>
              <a:rPr lang="en-US" dirty="0"/>
              <a:t> matrix, which is computationally intensive.</a:t>
            </a:r>
          </a:p>
          <a:p>
            <a:pPr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" y="445014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faster and converges in most cases.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the most widely used method for solving power flow problem.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		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(36)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blipFill rotWithShape="1">
                <a:blip r:embed="rId2"/>
                <a:stretch>
                  <a:fillRect l="-867" t="-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85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NR method in its general form: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57950"/>
            <a:ext cx="2895600" cy="4000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1302603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blipFill rotWithShape="1">
                <a:blip r:embed="rId2"/>
                <a:stretch>
                  <a:fillRect l="-1000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28194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Eq.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2400" y="1062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37: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90" r="-1533" b="-103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	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	(42)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867" t="-1822" b="-4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Newton-Raphson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914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Equation 40: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9050" y="6391275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P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real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Q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reactive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err="1" smtClean="0"/>
                  <a:t>G</a:t>
                </a:r>
                <a:r>
                  <a:rPr lang="en-US" i="1" baseline="-25000" dirty="0" err="1" smtClean="0"/>
                  <a:t>ik</a:t>
                </a:r>
                <a:r>
                  <a:rPr lang="en-US" dirty="0" smtClean="0"/>
                  <a:t> is real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B</a:t>
                </a:r>
                <a:r>
                  <a:rPr lang="en-US" i="1" baseline="-25000" dirty="0" smtClean="0"/>
                  <a:t>ik</a:t>
                </a:r>
                <a:r>
                  <a:rPr lang="en-US" dirty="0" smtClean="0"/>
                  <a:t> is imaginary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V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voltage magnitude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  <a:sym typeface="Symbol" pitchFamily="18" charset="2"/>
                      </a:rPr>
                      <m:t>𝜃</m:t>
                    </m:r>
                  </m:oMath>
                </a14:m>
                <a:r>
                  <a:rPr lang="en-US" i="1" baseline="-25000" dirty="0" smtClean="0">
                    <a:sym typeface="Symbol" pitchFamily="18" charset="2"/>
                  </a:rPr>
                  <a:t>i</a:t>
                </a:r>
                <a:r>
                  <a:rPr lang="en-US" dirty="0" smtClean="0"/>
                  <a:t> is the voltage angle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12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  <a:blipFill rotWithShape="1">
                <a:blip r:embed="rId2"/>
                <a:stretch>
                  <a:fillRect l="-867" t="-4000" b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2400" y="838200"/>
            <a:ext cx="4198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to a power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0" y="2278771"/>
            <a:ext cx="9144000" cy="1450033"/>
            <a:chOff x="0" y="2278771"/>
            <a:chExt cx="9144000" cy="1450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6250" y="6492875"/>
            <a:ext cx="2895600" cy="365125"/>
          </a:xfrm>
        </p:spPr>
        <p:txBody>
          <a:bodyPr/>
          <a:lstStyle/>
          <a:p>
            <a:pPr algn="r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𝐏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𝐐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861390"/>
            <a:chOff x="2362200" y="1524000"/>
            <a:chExt cx="6096000" cy="86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Recall Eq.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40: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𝐟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1" i="0" smtClean="0">
                        <a:latin typeface="Cambria Math"/>
                      </a:rPr>
                      <m:t>𝐉</m:t>
                    </m:r>
                    <m:r>
                      <a:rPr lang="en-US" sz="2400" b="1" i="0" smtClean="0">
                        <a:latin typeface="Cambria Math"/>
                      </a:rPr>
                      <m:t> 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=−</m:t>
                      </m:r>
                      <m:r>
                        <a:rPr lang="en-US" sz="2400" b="1" i="0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the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jacobian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matrix   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/>
                      </a:rPr>
                      <m:t>𝐉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805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Transmission level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worked examples  </a:t>
            </a:r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Siedel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6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2" y="-2796"/>
            <a:ext cx="9116037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Review of balanced power flow</a:t>
            </a:r>
          </a:p>
        </p:txBody>
      </p:sp>
      <p:pic>
        <p:nvPicPr>
          <p:cNvPr id="4" name="Picture 1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09600"/>
            <a:ext cx="4818063" cy="319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066800"/>
            <a:ext cx="3640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1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 bus system: One-line diagram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6991" y="3733800"/>
            <a:ext cx="9227191" cy="2747666"/>
            <a:chOff x="-6991" y="4038599"/>
            <a:chExt cx="9227191" cy="2747666"/>
          </a:xfrm>
        </p:grpSpPr>
        <p:sp>
          <p:nvSpPr>
            <p:cNvPr id="6" name="Text Box 116"/>
            <p:cNvSpPr txBox="1">
              <a:spLocks noChangeArrowheads="1"/>
            </p:cNvSpPr>
            <p:nvPr/>
          </p:nvSpPr>
          <p:spPr bwMode="auto">
            <a:xfrm>
              <a:off x="-6991" y="4038599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The net complex power injected into the bus is given by:</a:t>
              </a:r>
            </a:p>
          </p:txBody>
        </p:sp>
        <p:sp>
          <p:nvSpPr>
            <p:cNvPr id="8" name="Text Box 118"/>
            <p:cNvSpPr txBox="1">
              <a:spLocks noChangeArrowheads="1"/>
            </p:cNvSpPr>
            <p:nvPr/>
          </p:nvSpPr>
          <p:spPr bwMode="auto">
            <a:xfrm>
              <a:off x="0" y="5105400"/>
              <a:ext cx="92202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where complex power supplied by the generator is:</a:t>
              </a:r>
            </a:p>
          </p:txBody>
        </p:sp>
        <p:sp>
          <p:nvSpPr>
            <p:cNvPr id="10" name="Text Box 119"/>
            <p:cNvSpPr txBox="1">
              <a:spLocks noChangeArrowheads="1"/>
            </p:cNvSpPr>
            <p:nvPr/>
          </p:nvSpPr>
          <p:spPr bwMode="auto">
            <a:xfrm>
              <a:off x="0" y="5943600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and the complex power drawn by the loads is: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(1)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0256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</a:t>
                  </a:r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(2)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	   (3)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2000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81466"/>
            <a:ext cx="2895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 [1]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0528" y="6172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78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</p:spPr>
            <p:txBody>
              <a:bodyPr/>
              <a:lstStyle/>
              <a:p>
                <a:r>
                  <a:rPr lang="en-US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and the other half is at the other end of these lines.</a:t>
                </a:r>
              </a:p>
              <a:p>
                <a:r>
                  <a:rPr lang="en-US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𝑰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right side.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  <a:blipFill rotWithShape="1">
                <a:blip r:embed="rId2"/>
                <a:stretch>
                  <a:fillRect l="-867" t="-72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Newton-Raphson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600200" y="2439988"/>
          <a:ext cx="6092825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9988"/>
                        <a:ext cx="6092825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1371600"/>
            <a:ext cx="398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(Transmission Level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01516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/>
        </p:nvGraphicFramePr>
        <p:xfrm>
          <a:off x="2862263" y="2362200"/>
          <a:ext cx="2366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7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362200"/>
                        <a:ext cx="236696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2971800" y="3429000"/>
          <a:ext cx="2209800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209800" cy="143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/>
        </p:nvGraphicFramePr>
        <p:xfrm>
          <a:off x="2895600" y="5257800"/>
          <a:ext cx="2743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9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57800"/>
                        <a:ext cx="27432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571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9530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4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Power network of Fig. 3 lumped and redrawn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1261547"/>
            <a:ext cx="4179888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72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3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Equivalent power system circuit</a:t>
            </a: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903663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8463" y="6372606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2743200"/>
          <a:ext cx="4038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4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40386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5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3048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ref[6]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N-R Power Flow Results</a:t>
            </a:r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57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𝐉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  <a:blipFill rotWithShape="1">
                <a:blip r:embed="rId2"/>
                <a:stretch>
                  <a:fillRect l="-867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(53)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(54)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  <a:blipFill rotWithShape="1">
                <a:blip r:embed="rId2"/>
                <a:stretch>
                  <a:fillRect l="-867" r="-267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	</a:t>
                </a:r>
                <a:endParaRPr lang="en-US" sz="2400" dirty="0" smtClean="0"/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0" y="262467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network model of Fig. 3 has been redrawn in Fig. 4 after lumping the shunt admittances at the buses.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i="1" dirty="0" smtClean="0"/>
              </a:p>
              <a:p>
                <a:pPr algn="just"/>
                <a:endParaRPr lang="en-US" sz="2400" i="1" dirty="0" smtClean="0"/>
              </a:p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The real and reactive powers injected into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 bus are then: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24"/>
          <p:cNvSpPr txBox="1">
            <a:spLocks noChangeArrowheads="1"/>
          </p:cNvSpPr>
          <p:nvPr/>
        </p:nvSpPr>
        <p:spPr bwMode="auto">
          <a:xfrm>
            <a:off x="8295461" y="15240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4643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1400"/>
            <a:ext cx="9144000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923" y="3048000"/>
            <a:ext cx="60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Nonlinear Ladder Network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  <a:blipFill rotWithShape="1">
                <a:blip r:embed="rId2"/>
                <a:stretch>
                  <a:fillRect l="-867" t="-979" r="-1333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  <a:blipFill rotWithShape="1">
                <a:blip r:embed="rId2"/>
                <a:stretch>
                  <a:fillRect l="-867" t="-979" r="-1400" b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1371599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057400"/>
            <a:ext cx="3165834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494" y="4114800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8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01"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379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00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000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8200"/>
            <a:ext cx="9143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1759803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ref[3]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mtClean="0"/>
              <a:t>Part 2 - 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 2 - 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5024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4478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Rearranging and writing in matrix form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endParaRPr lang="en-US" sz="1600" i="1" dirty="0" smtClean="0"/>
              </a:p>
              <a:p>
                <a:endParaRPr lang="en-US" sz="1600" i="1" dirty="0" smtClean="0"/>
              </a:p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5558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0" y="2255837"/>
            <a:ext cx="9144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</a:t>
            </a:r>
            <a:r>
              <a:rPr lang="en-US" dirty="0" err="1" smtClean="0"/>
              <a:t>Raphson</a:t>
            </a:r>
            <a:r>
              <a:rPr lang="en-US" dirty="0" smtClean="0"/>
              <a:t>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  <a:blipFill rotWithShape="1">
                <a:blip r:embed="rId2"/>
                <a:stretch>
                  <a:fillRect l="-867" t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/>
                  <a:t>   </a:t>
                </a: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67" t="-85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867" t="-8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  <a:blipFill rotWithShape="1">
                <a:blip r:embed="rId2"/>
                <a:stretch>
                  <a:fillRect l="-200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42" y="6482663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ref[4]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4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8565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Above 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  <a:blipFill rotWithShape="1">
                <a:blip r:embed="rId8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  <a:blipFill rotWithShape="1">
                <a:blip r:embed="rId2"/>
                <a:stretch>
                  <a:fillRect l="-8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867" t="-43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867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[1]</a:t>
            </a:r>
            <a:r>
              <a:rPr lang="en-US" dirty="0" err="1" smtClean="0"/>
              <a:t>Vyakaranam</a:t>
            </a:r>
            <a:r>
              <a:rPr lang="en-US" dirty="0" smtClean="0"/>
              <a:t>, B. Chapter 6: Power Flows [PowerPoint Slides] for EEC 473/571 Power Systems, Cleveland State University, Department of Electrical and Computer Engineering. 2009.</a:t>
            </a:r>
          </a:p>
          <a:p>
            <a:pPr marL="0" indent="0">
              <a:buNone/>
            </a:pPr>
            <a:r>
              <a:rPr lang="en-US" dirty="0" smtClean="0"/>
              <a:t>[2] Bergen, A.R.; </a:t>
            </a:r>
            <a:r>
              <a:rPr lang="en-US" dirty="0" err="1" smtClean="0"/>
              <a:t>Vittal</a:t>
            </a:r>
            <a:r>
              <a:rPr lang="en-US" dirty="0" smtClean="0"/>
              <a:t> V. Power Systems Analysis, Second Edition. Upper Saddle River (NJ): Prentice-Hall, </a:t>
            </a:r>
            <a:r>
              <a:rPr lang="en-US" dirty="0" err="1" smtClean="0"/>
              <a:t>Inc</a:t>
            </a:r>
            <a:r>
              <a:rPr lang="en-US" dirty="0" smtClean="0"/>
              <a:t>; 2000. 619p.</a:t>
            </a:r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 err="1" smtClean="0"/>
              <a:t>Kersting</a:t>
            </a:r>
            <a:r>
              <a:rPr lang="en-US" dirty="0" smtClean="0"/>
              <a:t>, W.H., Distribution System Modeling and Analysis. Boca Raton: CRC Press; 2002. 314p.</a:t>
            </a:r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/>
              <a:t>Garcia, P.A.N.; Pereira, J.L.R.; </a:t>
            </a:r>
            <a:r>
              <a:rPr lang="en-US" dirty="0" err="1"/>
              <a:t>Carneiro</a:t>
            </a:r>
            <a:r>
              <a:rPr lang="en-US" dirty="0"/>
              <a:t>, S., Jr.; da Costa, V.M.; Martins, N.; , "Three-phase power flow calculations using the current injection method," </a:t>
            </a:r>
            <a:r>
              <a:rPr lang="en-US" i="1" dirty="0"/>
              <a:t>Power Systems, IEEE Transactions on</a:t>
            </a:r>
            <a:r>
              <a:rPr lang="en-US" dirty="0"/>
              <a:t> , vol.15, no.2, pp.508-514, May </a:t>
            </a:r>
            <a:r>
              <a:rPr lang="en-US" dirty="0" smtClean="0"/>
              <a:t>2000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5] “Book with Gauss-Seidel Power flow example”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[6] “Newton </a:t>
            </a:r>
            <a:r>
              <a:rPr lang="en-US" dirty="0" err="1" smtClean="0">
                <a:solidFill>
                  <a:srgbClr val="FF0000"/>
                </a:solidFill>
              </a:rPr>
              <a:t>Raphson</a:t>
            </a:r>
            <a:r>
              <a:rPr lang="en-US" dirty="0" smtClean="0">
                <a:solidFill>
                  <a:srgbClr val="FF0000"/>
                </a:solidFill>
              </a:rPr>
              <a:t> Example”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</a:t>
            </a:r>
            <a:r>
              <a:rPr lang="en-US" dirty="0" smtClean="0"/>
              <a:t>3 </a:t>
            </a:r>
            <a:r>
              <a:rPr lang="en-US" dirty="0" smtClean="0"/>
              <a:t>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13027</TotalTime>
  <Words>8733</Words>
  <Application>Microsoft Office PowerPoint</Application>
  <PresentationFormat>On-screen Show (4:3)</PresentationFormat>
  <Paragraphs>1151</Paragraphs>
  <Slides>94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Office Theme</vt:lpstr>
      <vt:lpstr>Default Design</vt:lpstr>
      <vt:lpstr>1_Default Design</vt:lpstr>
      <vt:lpstr>Equation</vt:lpstr>
      <vt:lpstr>Visio</vt:lpstr>
      <vt:lpstr>Substation and Distribution Automation  </vt:lpstr>
      <vt:lpstr>Module 3 Overview</vt:lpstr>
      <vt:lpstr>Part 1 - Review of balanced power flow</vt:lpstr>
      <vt:lpstr>Review of balanced power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1 - Review of balanced power flow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Part 1 - Review of balanced power flow</vt:lpstr>
      <vt:lpstr>Gauss-Seidel Iterative Technique</vt:lpstr>
      <vt:lpstr>Gauss-Seidel Iterative Technique</vt:lpstr>
      <vt:lpstr>Part 1 - Review of balanced power flow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Method</vt:lpstr>
      <vt:lpstr>Newton-Raphson Method</vt:lpstr>
      <vt:lpstr>Newton-Raphson Method</vt:lpstr>
      <vt:lpstr>PowerPoint Presentation</vt:lpstr>
      <vt:lpstr>Gauss-Seidel Iterative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Example </vt:lpstr>
      <vt:lpstr>Newton Raphson Procedure</vt:lpstr>
      <vt:lpstr>Newton Raphson Procedure</vt:lpstr>
      <vt:lpstr>N-R Power Flow Results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PowerPoint Presentation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Sources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530</cp:revision>
  <dcterms:created xsi:type="dcterms:W3CDTF">2006-08-16T00:00:00Z</dcterms:created>
  <dcterms:modified xsi:type="dcterms:W3CDTF">2011-11-14T23:04:42Z</dcterms:modified>
</cp:coreProperties>
</file>